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57" r:id="rId3"/>
    <p:sldId id="262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8" r:id="rId16"/>
    <p:sldId id="349" r:id="rId17"/>
    <p:sldId id="350" r:id="rId18"/>
    <p:sldId id="351" r:id="rId19"/>
    <p:sldId id="352" r:id="rId20"/>
    <p:sldId id="353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C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SUCCESSOR AND PREDECESSOR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6D4F21D-1783-4EF6-950A-A6C20DF45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8" y="1620896"/>
            <a:ext cx="10312654" cy="494176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90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SUCCESSOR AND PREDECESSOR </a:t>
            </a:r>
            <a:r>
              <a:rPr lang="en-US" sz="2200" dirty="0"/>
              <a:t>(continued)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4F21D-1783-4EF6-950A-A6C20DF45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749" y="1489274"/>
            <a:ext cx="8051278" cy="2832309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7C3D3E4-630D-4400-AFF2-B7A6D3D9A551}"/>
              </a:ext>
            </a:extLst>
          </p:cNvPr>
          <p:cNvSpPr txBox="1">
            <a:spLocks/>
          </p:cNvSpPr>
          <p:nvPr/>
        </p:nvSpPr>
        <p:spPr>
          <a:xfrm>
            <a:off x="930311" y="4421310"/>
            <a:ext cx="10518775" cy="856824"/>
          </a:xfrm>
          <a:prstGeom prst="rect">
            <a:avLst/>
          </a:prstGeom>
        </p:spPr>
        <p:txBody>
          <a:bodyPr/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sz="2400" dirty="0"/>
              <a:t>REE</a:t>
            </a:r>
            <a:r>
              <a:rPr lang="en-US" dirty="0"/>
              <a:t>-P</a:t>
            </a:r>
            <a:r>
              <a:rPr lang="en-US" sz="2400" dirty="0"/>
              <a:t>REDECESSOR</a:t>
            </a:r>
            <a:r>
              <a:rPr lang="en-US" dirty="0"/>
              <a:t> is symmetric to T</a:t>
            </a:r>
            <a:r>
              <a:rPr lang="en-US" sz="2400" dirty="0"/>
              <a:t>REE</a:t>
            </a:r>
            <a:r>
              <a:rPr lang="en-US" dirty="0"/>
              <a:t>-S</a:t>
            </a:r>
            <a:r>
              <a:rPr lang="en-US" sz="2400" dirty="0"/>
              <a:t>UCCESSOR</a:t>
            </a:r>
            <a:r>
              <a:rPr lang="en-US" dirty="0"/>
              <a:t>.</a:t>
            </a:r>
          </a:p>
          <a:p>
            <a:r>
              <a:rPr lang="en-US" b="1" i="1" dirty="0"/>
              <a:t>Example</a:t>
            </a:r>
          </a:p>
          <a:p>
            <a:r>
              <a:rPr lang="en-US" dirty="0"/>
              <a:t>Find successor of 15, 6, and 4.</a:t>
            </a:r>
          </a:p>
        </p:txBody>
      </p:sp>
      <p:pic>
        <p:nvPicPr>
          <p:cNvPr id="9" name="Picture 8" descr="A picture containing accessory, toggle, necklet&#10;&#10;Description automatically generated">
            <a:extLst>
              <a:ext uri="{FF2B5EF4-FFF2-40B4-BE49-F238E27FC236}">
                <a16:creationId xmlns:a16="http://schemas.microsoft.com/office/drawing/2014/main" id="{1CA2CE19-0907-4BC8-BFAA-37F74B1A6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55" b="58189"/>
          <a:stretch/>
        </p:blipFill>
        <p:spPr>
          <a:xfrm>
            <a:off x="6003855" y="4953838"/>
            <a:ext cx="2297264" cy="1875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676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INSERTION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88" y="1620695"/>
            <a:ext cx="8226282" cy="47594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58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INSERTION ANALYSIS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863" y="1620897"/>
            <a:ext cx="10422090" cy="4193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289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DELETION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587" y="1620897"/>
            <a:ext cx="9984767" cy="4786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42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sz="3600" dirty="0"/>
              <a:t>RANSPLANT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312228"/>
                <a:ext cx="5930730" cy="508560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RANSPLANT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replaces the subtree rooted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by the subtree rooted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Makes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’s parent become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’s parent (unless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root, in which case it makes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the root).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’s parent gets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as either its left or right child, depending on whether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was a left or right child. 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Doesn’t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r>
                  <a:rPr lang="en-US" dirty="0"/>
                  <a:t>, leaving that up to T</a:t>
                </a:r>
                <a:r>
                  <a:rPr lang="en-US" sz="2400" dirty="0"/>
                  <a:t>RANSPLANT</a:t>
                </a:r>
                <a:r>
                  <a:rPr lang="en-US" dirty="0"/>
                  <a:t>’s caller.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312228"/>
                <a:ext cx="5930730" cy="5085604"/>
              </a:xfrm>
              <a:prstGeom prst="rect">
                <a:avLst/>
              </a:prstGeom>
              <a:blipFill>
                <a:blip r:embed="rId3"/>
                <a:stretch>
                  <a:fillRect l="-2055" t="-2036" r="-411" b="-7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223481CE-AF28-485A-97C6-A1691F604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38" y="1436744"/>
            <a:ext cx="3186133" cy="3340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32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sz="3600" dirty="0"/>
              <a:t>REE</a:t>
            </a:r>
            <a:r>
              <a:rPr lang="en-US" dirty="0"/>
              <a:t>-D</a:t>
            </a:r>
            <a:r>
              <a:rPr lang="en-US" sz="3600" dirty="0"/>
              <a:t>ELETE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312228"/>
                <a:ext cx="5930730" cy="132556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REE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ELETE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four cases when deleting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binary search tree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312228"/>
                <a:ext cx="5930730" cy="1325563"/>
              </a:xfrm>
              <a:prstGeom prst="rect">
                <a:avLst/>
              </a:prstGeom>
              <a:blipFill>
                <a:blip r:embed="rId3"/>
                <a:stretch>
                  <a:fillRect l="-2055" t="-7798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23481CE-AF28-485A-97C6-A1691F604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r="45388" b="81559"/>
          <a:stretch/>
        </p:blipFill>
        <p:spPr>
          <a:xfrm>
            <a:off x="7548736" y="3015437"/>
            <a:ext cx="3716216" cy="13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5952D0-F07B-4BFD-81BF-8943EA6FE7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19601" r="44918" b="59686"/>
          <a:stretch/>
        </p:blipFill>
        <p:spPr>
          <a:xfrm>
            <a:off x="7650232" y="4846007"/>
            <a:ext cx="3809076" cy="1488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6">
                <a:extLst>
                  <a:ext uri="{FF2B5EF4-FFF2-40B4-BE49-F238E27FC236}">
                    <a16:creationId xmlns:a16="http://schemas.microsoft.com/office/drawing/2014/main" id="{8F87F8A7-2F7C-43AA-82AA-DF6CE8B5D4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2667935"/>
                <a:ext cx="5930730" cy="202056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no left child, replace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its right child. The right child may or may not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NIL</m:t>
                    </m:r>
                  </m:oMath>
                </a14:m>
                <a:r>
                  <a:rPr lang="en-US" dirty="0"/>
                  <a:t>. (If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right child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NIL</m:t>
                    </m:r>
                  </m:oMath>
                </a14:m>
                <a:r>
                  <a:rPr lang="en-US" dirty="0"/>
                  <a:t>, then this case handles the situation in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no children.)</a:t>
                </a:r>
              </a:p>
            </p:txBody>
          </p:sp>
        </mc:Choice>
        <mc:Fallback xmlns="">
          <p:sp>
            <p:nvSpPr>
              <p:cNvPr id="9" name="Text Placeholder 6">
                <a:extLst>
                  <a:ext uri="{FF2B5EF4-FFF2-40B4-BE49-F238E27FC236}">
                    <a16:creationId xmlns:a16="http://schemas.microsoft.com/office/drawing/2014/main" id="{8F87F8A7-2F7C-43AA-82AA-DF6CE8B5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2667935"/>
                <a:ext cx="5930730" cy="2020568"/>
              </a:xfrm>
              <a:prstGeom prst="rect">
                <a:avLst/>
              </a:prstGeom>
              <a:blipFill>
                <a:blip r:embed="rId6"/>
                <a:stretch>
                  <a:fillRect l="-1850" t="-5438" r="-308" b="-8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334C44A4-75AF-4E15-8F46-EA4BD034B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4783014"/>
                <a:ext cx="5930730" cy="161481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just one child, and that child is its left child, then replace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its left child.</a:t>
                </a:r>
              </a:p>
            </p:txBody>
          </p:sp>
        </mc:Choice>
        <mc:Fallback xmlns="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334C44A4-75AF-4E15-8F46-EA4BD034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4783014"/>
                <a:ext cx="5930730" cy="1614817"/>
              </a:xfrm>
              <a:prstGeom prst="rect">
                <a:avLst/>
              </a:prstGeom>
              <a:blipFill>
                <a:blip r:embed="rId7"/>
                <a:stretch>
                  <a:fillRect l="-1850" t="-6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45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sz="3600" dirty="0"/>
              <a:t>REE</a:t>
            </a:r>
            <a:r>
              <a:rPr lang="en-US" dirty="0"/>
              <a:t>-D</a:t>
            </a:r>
            <a:r>
              <a:rPr lang="en-US" sz="3600" dirty="0"/>
              <a:t>ELETE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312228"/>
                <a:ext cx="10337904" cy="132556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two children. Find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successor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must lie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right subtree and have no left child (the solution to Exercise 12.2-5 on page 12-13 of this manual shows why).</a:t>
                </a:r>
              </a:p>
              <a:p>
                <a:r>
                  <a:rPr lang="en-US" dirty="0"/>
                  <a:t>Goal is to 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splicing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 of its current location.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312228"/>
                <a:ext cx="10337904" cy="1325563"/>
              </a:xfrm>
              <a:prstGeom prst="rect">
                <a:avLst/>
              </a:prstGeom>
              <a:blipFill>
                <a:blip r:embed="rId3"/>
                <a:stretch>
                  <a:fillRect l="-1179" t="-7798" r="-177" b="-5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5952D0-F07B-4BFD-81BF-8943EA6FE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41092" r="41801" b="34304"/>
          <a:stretch/>
        </p:blipFill>
        <p:spPr>
          <a:xfrm>
            <a:off x="7187032" y="3131074"/>
            <a:ext cx="3315956" cy="1556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6">
                <a:extLst>
                  <a:ext uri="{FF2B5EF4-FFF2-40B4-BE49-F238E27FC236}">
                    <a16:creationId xmlns:a16="http://schemas.microsoft.com/office/drawing/2014/main" id="{8F87F8A7-2F7C-43AA-82AA-DF6CE8B5D4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3255663"/>
                <a:ext cx="5930730" cy="148307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right child, replace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leave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 right child alone. </a:t>
                </a:r>
              </a:p>
            </p:txBody>
          </p:sp>
        </mc:Choice>
        <mc:Fallback xmlns="">
          <p:sp>
            <p:nvSpPr>
              <p:cNvPr id="9" name="Text Placeholder 6">
                <a:extLst>
                  <a:ext uri="{FF2B5EF4-FFF2-40B4-BE49-F238E27FC236}">
                    <a16:creationId xmlns:a16="http://schemas.microsoft.com/office/drawing/2014/main" id="{8F87F8A7-2F7C-43AA-82AA-DF6CE8B5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3255663"/>
                <a:ext cx="5930730" cy="1483079"/>
              </a:xfrm>
              <a:prstGeom prst="rect">
                <a:avLst/>
              </a:prstGeom>
              <a:blipFill>
                <a:blip r:embed="rId5"/>
                <a:stretch>
                  <a:fillRect l="-1850" t="-6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334C44A4-75AF-4E15-8F46-EA4BD034B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7" y="4220309"/>
                <a:ext cx="4478965" cy="161481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lies within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right subtree but is not the root of this subtree. Replace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its own right child. Then replace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 Placeholder 6">
                <a:extLst>
                  <a:ext uri="{FF2B5EF4-FFF2-40B4-BE49-F238E27FC236}">
                    <a16:creationId xmlns:a16="http://schemas.microsoft.com/office/drawing/2014/main" id="{334C44A4-75AF-4E15-8F46-EA4BD034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7" y="4220309"/>
                <a:ext cx="4478965" cy="1614817"/>
              </a:xfrm>
              <a:prstGeom prst="rect">
                <a:avLst/>
              </a:prstGeom>
              <a:blipFill>
                <a:blip r:embed="rId6"/>
                <a:stretch>
                  <a:fillRect l="-2449" t="-6415" r="-4218" b="-3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0C05543-29ED-4F3D-B5E4-B1D5EA4EA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67746" r="-664" b="-24"/>
          <a:stretch/>
        </p:blipFill>
        <p:spPr>
          <a:xfrm>
            <a:off x="5245240" y="4681625"/>
            <a:ext cx="6058429" cy="2043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85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sz="3600" dirty="0"/>
              <a:t>REE</a:t>
            </a:r>
            <a:r>
              <a:rPr lang="en-US" dirty="0"/>
              <a:t>-D</a:t>
            </a:r>
            <a:r>
              <a:rPr lang="en-US" sz="3600" dirty="0"/>
              <a:t>ELETE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31FC748-ED0F-4FF8-996A-2469FF11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6" y="1457010"/>
            <a:ext cx="8558331" cy="4389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6">
                <a:extLst>
                  <a:ext uri="{FF2B5EF4-FFF2-40B4-BE49-F238E27FC236}">
                    <a16:creationId xmlns:a16="http://schemas.microsoft.com/office/drawing/2014/main" id="{CAF568F4-D1DF-41D1-BCCC-E82509A2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9295" y="5951692"/>
                <a:ext cx="10124134" cy="71614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the last three lines execute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two children, regardless of whether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’s right child.</a:t>
                </a:r>
              </a:p>
            </p:txBody>
          </p:sp>
        </mc:Choice>
        <mc:Fallback xmlns="">
          <p:sp>
            <p:nvSpPr>
              <p:cNvPr id="12" name="Text Placeholder 6">
                <a:extLst>
                  <a:ext uri="{FF2B5EF4-FFF2-40B4-BE49-F238E27FC236}">
                    <a16:creationId xmlns:a16="http://schemas.microsoft.com/office/drawing/2014/main" id="{CAF568F4-D1DF-41D1-BCCC-E82509A2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5" y="5951692"/>
                <a:ext cx="10124134" cy="716147"/>
              </a:xfrm>
              <a:prstGeom prst="rect">
                <a:avLst/>
              </a:prstGeom>
              <a:blipFill>
                <a:blip r:embed="rId4"/>
                <a:stretch>
                  <a:fillRect l="-1265" t="-14407" b="-4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374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sz="3600" dirty="0"/>
              <a:t>REE</a:t>
            </a:r>
            <a:r>
              <a:rPr lang="en-US" dirty="0"/>
              <a:t>-D</a:t>
            </a:r>
            <a:r>
              <a:rPr lang="en-US" sz="3600" dirty="0"/>
              <a:t>ELETE </a:t>
            </a:r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Picture 13" descr="A picture containing accessory, necklet, toggle, locket&#10;&#10;Description automatically generated">
            <a:extLst>
              <a:ext uri="{FF2B5EF4-FFF2-40B4-BE49-F238E27FC236}">
                <a16:creationId xmlns:a16="http://schemas.microsoft.com/office/drawing/2014/main" id="{DAE882D9-2BA4-4838-BEFC-F5839C07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10" y="1980326"/>
            <a:ext cx="7310468" cy="4116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312228"/>
                <a:ext cx="4448820" cy="30989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000"/>
                  </a:spcAft>
                </a:pPr>
                <a:r>
                  <a:rPr lang="en-US" dirty="0"/>
                  <a:t>On this binary search tree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run the following 4 examples: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ELETE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ELETE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ELETE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ELETE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i="1" dirty="0"/>
                  <a:t>Time</a:t>
                </a:r>
                <a:r>
                  <a:rPr lang="en-US" dirty="0"/>
                  <a:t> </a:t>
                </a:r>
              </a:p>
              <a:p>
                <a:pPr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on a tree of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. Everything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except for the call to T</a:t>
                </a:r>
                <a:r>
                  <a:rPr lang="en-US" sz="2400" dirty="0"/>
                  <a:t>REE</a:t>
                </a:r>
                <a:r>
                  <a:rPr lang="en-US" dirty="0"/>
                  <a:t>-M</a:t>
                </a:r>
                <a:r>
                  <a:rPr lang="en-US" sz="2400" dirty="0"/>
                  <a:t>INIMUM</a:t>
                </a:r>
                <a:r>
                  <a:rPr lang="en-US" dirty="0"/>
                  <a:t>.</a:t>
                </a:r>
              </a:p>
              <a:p>
                <a:pPr>
                  <a:spcAft>
                    <a:spcPts val="10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312228"/>
                <a:ext cx="4448820" cy="3098998"/>
              </a:xfrm>
              <a:prstGeom prst="rect">
                <a:avLst/>
              </a:prstGeom>
              <a:blipFill>
                <a:blip r:embed="rId4"/>
                <a:stretch>
                  <a:fillRect l="-2740" t="-3340" r="-4521" b="-63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845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Binary Search Trees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327D93E-71E7-4643-8C99-A1DECE7FE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8" y="1497378"/>
            <a:ext cx="9806354" cy="5108936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03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12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8488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Search trees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Data structures that support many dynamic-set operations.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Can be used as both a dictionary and as a priority queue.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Basic operations take time proportional to the height of the tree.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For complete binary tree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nodes: worst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1"/>
                    </a:solidFill>
                  </a:rPr>
                  <a:t>For linear chain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nodes: worst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Different types of search trees include binary search trees, red-black trees (covered in Chapter 13), and B-trees (covered in Chapter 18).</a:t>
                </a:r>
              </a:p>
              <a:p>
                <a:pPr marL="0" lvl="1" indent="0">
                  <a:spcAft>
                    <a:spcPts val="60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will cover binary search trees, tree walks, and operations on binary search trees.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C5BDF-A131-494C-A0DD-9C27AD9B1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8488" y="1825625"/>
                <a:ext cx="10515600" cy="4351338"/>
              </a:xfrm>
              <a:blipFill>
                <a:blip r:embed="rId3"/>
                <a:stretch>
                  <a:fillRect l="-1159" t="-2381" b="-17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488" y="1620897"/>
            <a:ext cx="10515600" cy="435133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dirty="0"/>
              <a:t>Binary search trees are an important data structure for dynamic sets.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8" y="2134426"/>
            <a:ext cx="10682366" cy="4472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69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BINARY SEARCH TREES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51" y="1620897"/>
            <a:ext cx="7722996" cy="1448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79E70-8437-4B52-BA41-E1D24393B7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1" b="71703"/>
          <a:stretch/>
        </p:blipFill>
        <p:spPr>
          <a:xfrm>
            <a:off x="1253750" y="4064322"/>
            <a:ext cx="3798508" cy="187257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5A18D54-5F15-4A30-BBC7-ADE52B6D0093}"/>
              </a:ext>
            </a:extLst>
          </p:cNvPr>
          <p:cNvSpPr txBox="1">
            <a:spLocks/>
          </p:cNvSpPr>
          <p:nvPr/>
        </p:nvSpPr>
        <p:spPr>
          <a:xfrm>
            <a:off x="5539948" y="3788171"/>
            <a:ext cx="5398302" cy="1852547"/>
          </a:xfrm>
          <a:prstGeom prst="rect">
            <a:avLst/>
          </a:prstGeom>
        </p:spPr>
        <p:txBody>
          <a:bodyPr/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binary-search-tree property allows us to print keys in a binary search tree in order, recursively, using an algorithm called an </a:t>
            </a:r>
            <a:r>
              <a:rPr lang="en-US" b="1" i="1" dirty="0" err="1"/>
              <a:t>inorder</a:t>
            </a:r>
            <a:r>
              <a:rPr lang="en-US" b="1" i="1" dirty="0"/>
              <a:t> tree walk</a:t>
            </a:r>
            <a:r>
              <a:rPr lang="en-US" dirty="0"/>
              <a:t>. Elements are printed in monotonically increasing order.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628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BINARY SEARCH TREES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156" y="3433975"/>
            <a:ext cx="5153443" cy="1868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576453"/>
                <a:ext cx="4639739" cy="508560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How I</a:t>
                </a:r>
                <a:r>
                  <a:rPr lang="en-US" sz="2400" dirty="0"/>
                  <a:t>NORDER</a:t>
                </a:r>
                <a:r>
                  <a:rPr lang="en-US" dirty="0"/>
                  <a:t>-T</a:t>
                </a:r>
                <a:r>
                  <a:rPr lang="en-US" sz="2400" dirty="0"/>
                  <a:t>REE</a:t>
                </a:r>
                <a:r>
                  <a:rPr lang="en-US" dirty="0"/>
                  <a:t>-W</a:t>
                </a:r>
                <a:r>
                  <a:rPr lang="en-US" sz="2400" dirty="0"/>
                  <a:t>ALK</a:t>
                </a:r>
                <a:r>
                  <a:rPr lang="en-US" dirty="0"/>
                  <a:t> works: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Check to make sure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not NIL.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Recursively print the keys of the nodes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left subtree.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Print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key.</a:t>
                </a:r>
              </a:p>
              <a:p>
                <a:pPr marL="341313" indent="-341313">
                  <a:buFont typeface="Arial" panose="020B0604020202020204" pitchFamily="34" charset="0"/>
                  <a:buChar char="•"/>
                </a:pPr>
                <a:r>
                  <a:rPr lang="en-US" dirty="0"/>
                  <a:t>Recursively print the keys of the nodes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right subtree.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576453"/>
                <a:ext cx="4639739" cy="5085604"/>
              </a:xfrm>
              <a:prstGeom prst="rect">
                <a:avLst/>
              </a:prstGeom>
              <a:blipFill>
                <a:blip r:embed="rId5"/>
                <a:stretch>
                  <a:fillRect l="-2628" t="-2158" r="-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011F230-B621-4CAD-B734-3B734808D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1" b="71703"/>
          <a:stretch/>
        </p:blipFill>
        <p:spPr>
          <a:xfrm>
            <a:off x="7142623" y="1556422"/>
            <a:ext cx="3798508" cy="187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33438-DC7E-43DA-9B2D-ED441EAA6FD6}"/>
                  </a:ext>
                </a:extLst>
              </p:cNvPr>
              <p:cNvSpPr txBox="1"/>
              <p:nvPr/>
            </p:nvSpPr>
            <p:spPr>
              <a:xfrm>
                <a:off x="6465156" y="5316031"/>
                <a:ext cx="531992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Intuitively, the walk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33438-DC7E-43DA-9B2D-ED441EAA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56" y="5316031"/>
                <a:ext cx="5319922" cy="830997"/>
              </a:xfrm>
              <a:prstGeom prst="rect">
                <a:avLst/>
              </a:prstGeom>
              <a:blipFill>
                <a:blip r:embed="rId7"/>
                <a:stretch>
                  <a:fillRect l="-18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946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QUERYING A BINARY SEARCH TREE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8"/>
          <a:stretch/>
        </p:blipFill>
        <p:spPr>
          <a:xfrm>
            <a:off x="6800109" y="3426286"/>
            <a:ext cx="4885211" cy="2140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576453"/>
                <a:ext cx="4885211" cy="462108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i="1" dirty="0">
                    <a:solidFill>
                      <a:schemeClr val="tx1"/>
                    </a:solidFill>
                  </a:rPr>
                  <a:t>Searching</a:t>
                </a:r>
              </a:p>
              <a:p>
                <a:r>
                  <a:rPr lang="en-US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 for values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example tree.</a:t>
                </a:r>
              </a:p>
              <a:p>
                <a:r>
                  <a:rPr lang="en-US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recurses, visiting nodes on a downward path from the root. Thus,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height of the tree.</a:t>
                </a:r>
              </a:p>
              <a:p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576453"/>
                <a:ext cx="4885211" cy="4621089"/>
              </a:xfrm>
              <a:prstGeom prst="rect">
                <a:avLst/>
              </a:prstGeom>
              <a:blipFill>
                <a:blip r:embed="rId5"/>
                <a:stretch>
                  <a:fillRect l="-2497" t="-2375" r="-2247" b="-6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011F230-B621-4CAD-B734-3B734808D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1" b="71703"/>
          <a:stretch/>
        </p:blipFill>
        <p:spPr>
          <a:xfrm>
            <a:off x="7142623" y="1556422"/>
            <a:ext cx="3798508" cy="187257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F5834B-4140-4BC1-9C5B-29F850F1E7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2" b="86638"/>
          <a:stretch/>
        </p:blipFill>
        <p:spPr>
          <a:xfrm>
            <a:off x="6800109" y="5633033"/>
            <a:ext cx="5343123" cy="49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93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QUERYING A BINARY SEARCH TREE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9" b="-1132"/>
          <a:stretch/>
        </p:blipFill>
        <p:spPr>
          <a:xfrm>
            <a:off x="7142623" y="3641316"/>
            <a:ext cx="4885211" cy="209754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C51117-B170-44CA-9FF7-FC059BE23B6B}"/>
              </a:ext>
            </a:extLst>
          </p:cNvPr>
          <p:cNvSpPr txBox="1">
            <a:spLocks/>
          </p:cNvSpPr>
          <p:nvPr/>
        </p:nvSpPr>
        <p:spPr>
          <a:xfrm>
            <a:off x="927048" y="1576453"/>
            <a:ext cx="4639739" cy="3328056"/>
          </a:xfrm>
          <a:prstGeom prst="rect">
            <a:avLst/>
          </a:prstGeom>
        </p:spPr>
        <p:txBody>
          <a:bodyPr/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6858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Iterative version</a:t>
            </a:r>
          </a:p>
          <a:p>
            <a:r>
              <a:rPr lang="en-US" dirty="0"/>
              <a:t>The iterative version unrolls the recursion into a </a:t>
            </a:r>
            <a:r>
              <a:rPr lang="en-US" b="1" dirty="0"/>
              <a:t>while</a:t>
            </a:r>
            <a:r>
              <a:rPr lang="en-US" dirty="0"/>
              <a:t> loop. It’s usually more efficient than the recursive version, since it avoids the overhead of recursive calls.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1F230-B621-4CAD-B734-3B734808D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1" b="71703"/>
          <a:stretch/>
        </p:blipFill>
        <p:spPr>
          <a:xfrm>
            <a:off x="7142623" y="1556422"/>
            <a:ext cx="3798508" cy="1872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632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MINIMUM AND MAXIMUM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0A3B8-C2F6-4652-8E8A-A03C28011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211" y="1406494"/>
            <a:ext cx="3161075" cy="3521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48" y="1312228"/>
                <a:ext cx="5930730" cy="508560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1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3429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6858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0287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1371600" indent="-342900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32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37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43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48" indent="-228603" algn="l" defTabSz="914411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binary-search-tree property guarantees that</a:t>
                </a:r>
              </a:p>
              <a:p>
                <a:pPr marL="344488" indent="-344488">
                  <a:buFont typeface="Arial" panose="020B0604020202020204" pitchFamily="34" charset="0"/>
                  <a:buChar char="•"/>
                </a:pPr>
                <a:r>
                  <a:rPr lang="en-US" dirty="0"/>
                  <a:t>the minimum key of a binary search tree is located at the leftmost node, and</a:t>
                </a:r>
              </a:p>
              <a:p>
                <a:pPr marL="344488" indent="-344488">
                  <a:buFont typeface="Arial" panose="020B0604020202020204" pitchFamily="34" charset="0"/>
                  <a:buChar char="•"/>
                </a:pPr>
                <a:r>
                  <a:rPr lang="en-US" dirty="0"/>
                  <a:t>the maximum key of a binary search tree is located at the rightmost node.</a:t>
                </a:r>
              </a:p>
              <a:p>
                <a:r>
                  <a:rPr lang="en-US" dirty="0"/>
                  <a:t>Traverse the appropriate pointers (</a:t>
                </a:r>
                <a:r>
                  <a:rPr lang="en-US" i="1" dirty="0"/>
                  <a:t>left</a:t>
                </a:r>
                <a:r>
                  <a:rPr lang="en-US" dirty="0"/>
                  <a:t> or </a:t>
                </a:r>
                <a:r>
                  <a:rPr lang="en-US" i="1" dirty="0"/>
                  <a:t>right</a:t>
                </a:r>
                <a:r>
                  <a:rPr lang="en-US" dirty="0"/>
                  <a:t>) until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NIL</m:t>
                    </m:r>
                  </m:oMath>
                </a14:m>
                <a:r>
                  <a:rPr lang="en-US" dirty="0"/>
                  <a:t> is reached. In the following procedures,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root of a subtree. The first call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𝑟𝑜𝑜𝑡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C51117-B170-44CA-9FF7-FC059BE2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8" y="1312228"/>
                <a:ext cx="5930730" cy="5085604"/>
              </a:xfrm>
              <a:prstGeom prst="rect">
                <a:avLst/>
              </a:prstGeom>
              <a:blipFill>
                <a:blip r:embed="rId4"/>
                <a:stretch>
                  <a:fillRect l="-2055" t="-2036" r="-3494" b="-7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33438-DC7E-43DA-9B2D-ED441EAA6FD6}"/>
                  </a:ext>
                </a:extLst>
              </p:cNvPr>
              <p:cNvSpPr txBox="1"/>
              <p:nvPr/>
            </p:nvSpPr>
            <p:spPr>
              <a:xfrm>
                <a:off x="7535243" y="5072547"/>
                <a:ext cx="4476038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Time: </a:t>
                </a:r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procedures visit nodes that form a downward path from the root to a leaf. Both procedures run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time, where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height of the tree.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B33438-DC7E-43DA-9B2D-ED441EAA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43" y="5072547"/>
                <a:ext cx="4476038" cy="1785104"/>
              </a:xfrm>
              <a:prstGeom prst="rect">
                <a:avLst/>
              </a:prstGeom>
              <a:blipFill>
                <a:blip r:embed="rId5"/>
                <a:stretch>
                  <a:fillRect l="-1771" t="-2389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3054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4983</TotalTime>
  <Words>887</Words>
  <Application>Microsoft Macintosh PowerPoint</Application>
  <PresentationFormat>Widescreen</PresentationFormat>
  <Paragraphs>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Palatino Linotype</vt:lpstr>
      <vt:lpstr>Times New Roman</vt:lpstr>
      <vt:lpstr>Wingdings</vt:lpstr>
      <vt:lpstr>Title_w_Text</vt:lpstr>
      <vt:lpstr>INTRODUCTION TO</vt:lpstr>
      <vt:lpstr>LECTURE NOTES FOR CHAPTER 12</vt:lpstr>
      <vt:lpstr>CHAPTER 12 OVERVIEW</vt:lpstr>
      <vt:lpstr>BINARY SEARCH TREES</vt:lpstr>
      <vt:lpstr>BINARY SEARCH TREES (continued)</vt:lpstr>
      <vt:lpstr>BINARY SEARCH TREES (continued)</vt:lpstr>
      <vt:lpstr>QUERYING A BINARY SEARCH TREE</vt:lpstr>
      <vt:lpstr>QUERYING A BINARY SEARCH TREE</vt:lpstr>
      <vt:lpstr>MINIMUM AND MAXIMUM</vt:lpstr>
      <vt:lpstr>SUCCESSOR AND PREDECESSOR</vt:lpstr>
      <vt:lpstr>SUCCESSOR AND PREDECESSOR (continued)</vt:lpstr>
      <vt:lpstr>INSERTION</vt:lpstr>
      <vt:lpstr>INSERTION ANALYSIS</vt:lpstr>
      <vt:lpstr>DELETION</vt:lpstr>
      <vt:lpstr>TRANSPLANT</vt:lpstr>
      <vt:lpstr>TREE-DELETE</vt:lpstr>
      <vt:lpstr>TREE-DELETE (continued)</vt:lpstr>
      <vt:lpstr>TREE-DELETE (continued)</vt:lpstr>
      <vt:lpstr>TREE-DELETE EXAMPLE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137</cp:revision>
  <dcterms:created xsi:type="dcterms:W3CDTF">2022-01-04T15:58:33Z</dcterms:created>
  <dcterms:modified xsi:type="dcterms:W3CDTF">2022-05-19T16:12:38Z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